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notesMasterIdLst>
    <p:notesMasterId r:id="rId15"/>
  </p:notesMasterIdLst>
  <p:sldIdLst>
    <p:sldId id="268" r:id="rId2"/>
    <p:sldId id="267" r:id="rId3"/>
    <p:sldId id="271" r:id="rId4"/>
    <p:sldId id="273" r:id="rId5"/>
    <p:sldId id="272" r:id="rId6"/>
    <p:sldId id="274" r:id="rId7"/>
    <p:sldId id="275" r:id="rId8"/>
    <p:sldId id="276" r:id="rId9"/>
    <p:sldId id="269" r:id="rId10"/>
    <p:sldId id="280" r:id="rId11"/>
    <p:sldId id="277" r:id="rId12"/>
    <p:sldId id="279" r:id="rId13"/>
    <p:sldId id="270" r:id="rId14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0" autoAdjust="0"/>
    <p:restoredTop sz="93569" autoAdjust="0"/>
  </p:normalViewPr>
  <p:slideViewPr>
    <p:cSldViewPr snapToGrid="0">
      <p:cViewPr varScale="1">
        <p:scale>
          <a:sx n="82" d="100"/>
          <a:sy n="82" d="100"/>
        </p:scale>
        <p:origin x="126" y="4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gif>
</file>

<file path=ppt/media/image16.jpeg>
</file>

<file path=ppt/media/image17.jpeg>
</file>

<file path=ppt/media/image2.jpeg>
</file>

<file path=ppt/media/image3.gif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3C1B1-51A2-42A4-8244-AE0DF7CB3AF2}" type="datetimeFigureOut">
              <a:rPr lang="en-US" smtClean="0"/>
              <a:t>9/9/2015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1145C-50FB-43FB-83FB-FADBD4A7B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442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0E31A5-1881-4544-B277-4A4433F4CCD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66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0E31A5-1881-4544-B277-4A4433F4CCD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9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0E31A5-1881-4544-B277-4A4433F4CCD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45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69CB8-F204-4D06-B913-C5A26A89888A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736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E300-0A13-4A81-945A-7333C271A069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19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71962-1EA4-46E7-BCB0-F36CE46D1A59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465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BB376-B19C-488D-ABEB-03C7E6E9E3E0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131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F077B-A50F-4D64-8574-E2D6A98A5553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184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2A62-1983-43A1-A163-D8AA46534C80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91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F3E3B-34E3-4345-B2A1-994B83598A9C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508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16C96-82A1-4D77-8ADA-627AC6FE3D65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45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02C1E-28F2-47E9-802D-339E64E2F920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601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4271A48-F18A-45B3-BC05-1E27DA3F88AF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55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47F8-9654-4282-85D2-65F41AAE7A75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71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DC5B261-8843-42D1-AAFC-05E20E2D9B97}" type="datetimeFigureOut">
              <a:rPr lang="en-US" smtClean="0"/>
              <a:t>9/9/2015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50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hyperlink" Target="file:///E:\Theme%20from%20Psycho%20(1960)%20-%20Shower%20Scene%20HQ.mp3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jpeg"/><Relationship Id="rId4" Type="http://schemas.openxmlformats.org/officeDocument/2006/relationships/hyperlink" Target="Berceuse%202%20(Pygm&#233;es%20Aka).mp3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Week 3 - Culture</a:t>
            </a:r>
            <a:endParaRPr lang="en-US" sz="4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600" dirty="0" smtClean="0"/>
              <a:t>Colleagues take an afternoon break</a:t>
            </a:r>
            <a:endParaRPr lang="en-US" sz="2600" dirty="0"/>
          </a:p>
        </p:txBody>
      </p:sp>
      <p:pic>
        <p:nvPicPr>
          <p:cNvPr id="17" name="Content Placeholder 4" descr="namibian bushman smokin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22308" y="1184070"/>
            <a:ext cx="4038600" cy="31916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</p:pic>
      <p:pic>
        <p:nvPicPr>
          <p:cNvPr id="2056" name="Picture 8" descr="lunch-break-californiajpg-e1b879425861ef35.jpg (512×310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810" y="1184073"/>
            <a:ext cx="4876800" cy="2952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42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Cultural Variation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India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United states</a:t>
            </a:r>
            <a:endParaRPr lang="en-US" dirty="0"/>
          </a:p>
        </p:txBody>
      </p:sp>
      <p:pic>
        <p:nvPicPr>
          <p:cNvPr id="4098" name="Picture 2" descr="https://rebeccalayton.files.wordpress.com/2010/11/sacred-cow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569" y="2582863"/>
            <a:ext cx="4381500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cdn2.hubspot.net/hub/215313/file-302804445-jpg/blog-images/burger_and_fries-resized-600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902" y="2811265"/>
            <a:ext cx="4267796" cy="2829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0080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Cultural Variation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United states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Japan</a:t>
            </a:r>
            <a:endParaRPr lang="en-US" dirty="0"/>
          </a:p>
        </p:txBody>
      </p:sp>
      <p:pic>
        <p:nvPicPr>
          <p:cNvPr id="1028" name="Picture 4" descr="http://www.quicklabel.com/blog/wp-content/uploads/2011/09/Earth_Institute_Dolphin_Safe_Label_Logo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277" y="3100591"/>
            <a:ext cx="2426677" cy="240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toptenz.net/wp-content/uploads/2014/12/Dolphin-Meat-640x480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50" y="2582863"/>
            <a:ext cx="4381500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894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Cultural Variation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600" dirty="0" smtClean="0"/>
              <a:t>Satire</a:t>
            </a:r>
            <a:endParaRPr lang="en-US" sz="2600" dirty="0"/>
          </a:p>
        </p:txBody>
      </p:sp>
      <p:pic>
        <p:nvPicPr>
          <p:cNvPr id="3074" name="Picture 2" descr="https://pbs.twimg.com/media/Bb5dMmKIYAAXgUN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2" b="955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596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Cultural Variation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Subcultures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Argot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Countercultures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Culture Shock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Ethnocentrism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Cultural Relativism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850023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Culture?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/>
              <a:t>Society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/>
              <a:t>Culture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/>
              <a:t>Material Culture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/>
              <a:t>Nonmaterial Culture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 smtClean="0"/>
              <a:t>Cultural Lag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913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Universal: Music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United States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DR Congo</a:t>
            </a:r>
            <a:endParaRPr lang="en-US" dirty="0"/>
          </a:p>
        </p:txBody>
      </p:sp>
      <p:pic>
        <p:nvPicPr>
          <p:cNvPr id="1026" name="Picture 2" descr="http://hitchcock.tv/mov/psycho/images/psycho3.gif">
            <a:hlinkClick r:id="rId2" action="ppaction://hlinkfile"/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681212"/>
            <a:ext cx="3565525" cy="2449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media.npr.org/assets/img/2015/01/08/poutre-mossombo1_wide-a6b29ad2e871d674afe1c946052a86edbb2e8fe0-s1100-c15.jpg">
            <a:hlinkClick r:id="rId4" action="ppaction://hlinkfile"/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164" y="3281656"/>
            <a:ext cx="3352800" cy="1883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19589" y="5460364"/>
            <a:ext cx="721094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Egermann</a:t>
            </a:r>
            <a:r>
              <a:rPr lang="en-US" sz="1400" dirty="0"/>
              <a:t> et al. 2015. “Music induces universal emotion-related psychophysiological responses: </a:t>
            </a:r>
          </a:p>
          <a:p>
            <a:r>
              <a:rPr lang="en-US" sz="1400" dirty="0"/>
              <a:t>comparing Canadian listeners to Congolese Pygmies.” Frontiers in Psychology. </a:t>
            </a:r>
          </a:p>
          <a:p>
            <a:r>
              <a:rPr lang="en-US" sz="1400" dirty="0" err="1"/>
              <a:t>doi</a:t>
            </a:r>
            <a:r>
              <a:rPr lang="en-US" sz="1400" dirty="0"/>
              <a:t>: 10.3389/fpsyg.2014.01341 </a:t>
            </a:r>
          </a:p>
        </p:txBody>
      </p:sp>
    </p:spTree>
    <p:extLst>
      <p:ext uri="{BB962C8B-B14F-4D97-AF65-F5344CB8AC3E}">
        <p14:creationId xmlns:p14="http://schemas.microsoft.com/office/powerpoint/2010/main" val="320943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Universal: Marriage Ceremonies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United States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4964" b="4964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India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13085" r="130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2931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Elements of Culture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Language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106" y="1737360"/>
            <a:ext cx="3933877" cy="451814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644589" y="2566026"/>
            <a:ext cx="1530977" cy="2800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Tree</a:t>
            </a:r>
          </a:p>
          <a:p>
            <a:r>
              <a:rPr lang="en-US" sz="2200" dirty="0" err="1"/>
              <a:t>Árbol</a:t>
            </a:r>
            <a:endParaRPr lang="en-US" sz="2200" dirty="0"/>
          </a:p>
          <a:p>
            <a:r>
              <a:rPr lang="ar-SA" sz="2200" dirty="0"/>
              <a:t>شجرة</a:t>
            </a:r>
            <a:endParaRPr lang="en-US" sz="2200" dirty="0"/>
          </a:p>
          <a:p>
            <a:r>
              <a:rPr lang="en-US" sz="2200" dirty="0"/>
              <a:t>Baum</a:t>
            </a:r>
          </a:p>
          <a:p>
            <a:r>
              <a:rPr lang="en-US" sz="2200" dirty="0" err="1"/>
              <a:t>ਰੁੱਖ</a:t>
            </a:r>
            <a:r>
              <a:rPr lang="en-US" sz="2200" dirty="0"/>
              <a:t> </a:t>
            </a:r>
            <a:r>
              <a:rPr lang="en-US" sz="2200" dirty="0" err="1"/>
              <a:t>ਨੂੰ</a:t>
            </a:r>
            <a:endParaRPr lang="en-US" sz="2200" dirty="0"/>
          </a:p>
          <a:p>
            <a:r>
              <a:rPr lang="en-US" sz="2200" dirty="0" err="1"/>
              <a:t>Tré</a:t>
            </a:r>
            <a:endParaRPr lang="en-US" sz="2200" dirty="0"/>
          </a:p>
          <a:p>
            <a:r>
              <a:rPr lang="he-IL" sz="2200" dirty="0"/>
              <a:t>עץ</a:t>
            </a:r>
            <a:endParaRPr lang="en-US" sz="2200" dirty="0"/>
          </a:p>
          <a:p>
            <a:r>
              <a:rPr lang="en-US" sz="2200" dirty="0" err="1"/>
              <a:t>ağaç</a:t>
            </a:r>
            <a:endParaRPr lang="en-US" sz="2200" dirty="0"/>
          </a:p>
        </p:txBody>
      </p:sp>
      <p:sp>
        <p:nvSpPr>
          <p:cNvPr id="17" name="TextBox 16"/>
          <p:cNvSpPr txBox="1"/>
          <p:nvPr/>
        </p:nvSpPr>
        <p:spPr>
          <a:xfrm>
            <a:off x="4509797" y="2624641"/>
            <a:ext cx="1085425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200" dirty="0"/>
              <a:t>ツリー</a:t>
            </a:r>
            <a:endParaRPr lang="en-US" altLang="ja-JP" sz="2200" dirty="0"/>
          </a:p>
          <a:p>
            <a:r>
              <a:rPr lang="ar-SA" sz="2200" dirty="0"/>
              <a:t>درخت</a:t>
            </a:r>
            <a:endParaRPr lang="en-US" sz="2200" dirty="0"/>
          </a:p>
          <a:p>
            <a:r>
              <a:rPr lang="th-TH" sz="2200" dirty="0"/>
              <a:t>ต้นไม้</a:t>
            </a:r>
            <a:endParaRPr lang="en-US" sz="2200" dirty="0"/>
          </a:p>
          <a:p>
            <a:r>
              <a:rPr lang="en-US" sz="2200" dirty="0" err="1"/>
              <a:t>Arbre</a:t>
            </a:r>
            <a:endParaRPr lang="en-US" sz="2200" dirty="0"/>
          </a:p>
          <a:p>
            <a:r>
              <a:rPr lang="en-US" sz="2200" dirty="0" err="1"/>
              <a:t>Mtengo</a:t>
            </a:r>
            <a:endParaRPr lang="en-US" sz="2200" dirty="0"/>
          </a:p>
          <a:p>
            <a:r>
              <a:rPr lang="en-US" sz="2200" dirty="0" err="1"/>
              <a:t>Sor</a:t>
            </a:r>
            <a:endParaRPr lang="en-US" sz="2200" dirty="0"/>
          </a:p>
          <a:p>
            <a:r>
              <a:rPr lang="zh-TW" altLang="en-US" sz="2200" dirty="0"/>
              <a:t>树</a:t>
            </a:r>
            <a:endParaRPr lang="en-US" sz="2200" dirty="0"/>
          </a:p>
          <a:p>
            <a:r>
              <a:rPr lang="el-GR" dirty="0"/>
              <a:t>Δέντρο</a:t>
            </a:r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644589" y="5663293"/>
            <a:ext cx="4087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01110100 01110010 01100101 01100101</a:t>
            </a:r>
          </a:p>
        </p:txBody>
      </p:sp>
    </p:spTree>
    <p:extLst>
      <p:ext uri="{BB962C8B-B14F-4D97-AF65-F5344CB8AC3E}">
        <p14:creationId xmlns:p14="http://schemas.microsoft.com/office/powerpoint/2010/main" val="280150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Elements of Culture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Norms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/>
          </p:nvPr>
        </p:nvGraphicFramePr>
        <p:xfrm>
          <a:off x="2644775" y="3065463"/>
          <a:ext cx="356552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2763"/>
                <a:gridCol w="178276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Informal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Laws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Folkways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Mores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Policies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Taboos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525" y="1949801"/>
            <a:ext cx="3379983" cy="425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527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Sanctions</a:t>
            </a:r>
            <a:endParaRPr lang="en-US" dirty="0"/>
          </a:p>
        </p:txBody>
      </p:sp>
      <p:graphicFrame>
        <p:nvGraphicFramePr>
          <p:cNvPr id="15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07210641"/>
              </p:ext>
            </p:extLst>
          </p:nvPr>
        </p:nvGraphicFramePr>
        <p:xfrm>
          <a:off x="2288657" y="2185256"/>
          <a:ext cx="4081892" cy="36814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312"/>
                <a:gridCol w="1746533"/>
                <a:gridCol w="1642047"/>
              </a:tblGrid>
              <a:tr h="551293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u="none" dirty="0" smtClean="0"/>
                        <a:t>Positive</a:t>
                      </a:r>
                      <a:r>
                        <a:rPr lang="en-US" u="none" baseline="0" dirty="0" smtClean="0"/>
                        <a:t>           </a:t>
                      </a:r>
                      <a:r>
                        <a:rPr lang="en-US" sz="2000" u="none" baseline="0" dirty="0" smtClean="0"/>
                        <a:t>Negative</a:t>
                      </a:r>
                      <a:endParaRPr lang="en-US" sz="2000" u="non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47160">
                <a:tc rowSpan="4"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Formal</a:t>
                      </a:r>
                      <a:endParaRPr lang="en-US" sz="2000" b="1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Bonus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Demotion</a:t>
                      </a:r>
                      <a:endParaRPr lang="en-US" dirty="0"/>
                    </a:p>
                  </a:txBody>
                  <a:tcPr/>
                </a:tc>
              </a:tr>
              <a:tr h="44716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Award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Firing</a:t>
                      </a:r>
                      <a:endParaRPr lang="en-US" dirty="0"/>
                    </a:p>
                  </a:txBody>
                  <a:tcPr/>
                </a:tc>
              </a:tr>
              <a:tr h="44716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Promotion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Jail</a:t>
                      </a:r>
                      <a:endParaRPr lang="en-US" dirty="0"/>
                    </a:p>
                  </a:txBody>
                  <a:tcPr/>
                </a:tc>
              </a:tr>
              <a:tr h="44716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Diploma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Expulsion</a:t>
                      </a:r>
                      <a:endParaRPr lang="en-US" dirty="0"/>
                    </a:p>
                  </a:txBody>
                  <a:tcPr/>
                </a:tc>
              </a:tr>
              <a:tr h="447160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Informal</a:t>
                      </a:r>
                      <a:endParaRPr lang="en-US" sz="2000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Smile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Frown</a:t>
                      </a:r>
                      <a:endParaRPr lang="en-US" dirty="0"/>
                    </a:p>
                  </a:txBody>
                  <a:tcPr/>
                </a:tc>
              </a:tr>
              <a:tr h="44716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Compliment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Insult</a:t>
                      </a:r>
                      <a:endParaRPr lang="en-US" dirty="0"/>
                    </a:p>
                  </a:txBody>
                  <a:tcPr/>
                </a:tc>
              </a:tr>
              <a:tr h="44716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Cheers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Jeers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396" y="2120962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4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Sanctions</a:t>
            </a:r>
            <a:endParaRPr lang="en-US" dirty="0"/>
          </a:p>
        </p:txBody>
      </p:sp>
      <p:pic>
        <p:nvPicPr>
          <p:cNvPr id="5122" name="Picture 2" descr="http://i.dailymail.co.uk/i/pix/2014/09/17/1410929850756_wps_5_passenger_shaming_instagr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286" y="3357960"/>
            <a:ext cx="2113492" cy="2096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i.dailymail.co.uk/i/pix/2014/09/17/1410926039876_wps_53_passenger_shaming_instagr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627" y="3242786"/>
            <a:ext cx="3874558" cy="2327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s-media-cache-ak0.pinimg.com/236x/7c/dc/8c/7cdc8c61ba5c9b8af88977f9735e1e9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0034" y="3322058"/>
            <a:ext cx="2247900" cy="224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95754" y="2121877"/>
            <a:ext cx="278441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Passenger Shaming</a:t>
            </a:r>
          </a:p>
        </p:txBody>
      </p:sp>
    </p:spTree>
    <p:extLst>
      <p:ext uri="{BB962C8B-B14F-4D97-AF65-F5344CB8AC3E}">
        <p14:creationId xmlns:p14="http://schemas.microsoft.com/office/powerpoint/2010/main" val="182933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Culture around the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Cultural Universals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Innovation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600" dirty="0" smtClean="0"/>
              <a:t>Discovery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600" dirty="0" smtClean="0"/>
              <a:t>Invention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Globalization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Diffusion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Technology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13231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PVERSION" val="6"/>
  <p:tag name="TPFULLVERSION" val="6.1.0.132"/>
  <p:tag name="PPTVERSION" val="15"/>
  <p:tag name="TPOS" val="2"/>
</p:tagLst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882</TotalTime>
  <Words>162</Words>
  <Application>Microsoft Office PowerPoint</Application>
  <PresentationFormat>Widescreen</PresentationFormat>
  <Paragraphs>92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ＭＳ Ｐゴシック</vt:lpstr>
      <vt:lpstr>新細明體</vt:lpstr>
      <vt:lpstr>Arial</vt:lpstr>
      <vt:lpstr>Calibri</vt:lpstr>
      <vt:lpstr>Calibri Light</vt:lpstr>
      <vt:lpstr>Cordia New</vt:lpstr>
      <vt:lpstr>Wingdings</vt:lpstr>
      <vt:lpstr>Retrospect</vt:lpstr>
      <vt:lpstr>Week 3 - Culture</vt:lpstr>
      <vt:lpstr>What is Culture?</vt:lpstr>
      <vt:lpstr>Universal: Music</vt:lpstr>
      <vt:lpstr>Universal: Marriage Ceremonies</vt:lpstr>
      <vt:lpstr>Elements of Culture</vt:lpstr>
      <vt:lpstr>Elements of Culture</vt:lpstr>
      <vt:lpstr>Sanctions</vt:lpstr>
      <vt:lpstr>Sanctions</vt:lpstr>
      <vt:lpstr>Culture around the World</vt:lpstr>
      <vt:lpstr>Cultural Variation</vt:lpstr>
      <vt:lpstr>Cultural Variation</vt:lpstr>
      <vt:lpstr>Cultural Variation</vt:lpstr>
      <vt:lpstr>Cultural Variation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2</dc:title>
  <dc:creator>Kristen</dc:creator>
  <cp:lastModifiedBy>Kristen Shorette</cp:lastModifiedBy>
  <cp:revision>22</cp:revision>
  <dcterms:created xsi:type="dcterms:W3CDTF">2015-02-04T20:21:46Z</dcterms:created>
  <dcterms:modified xsi:type="dcterms:W3CDTF">2015-09-09T17:48:05Z</dcterms:modified>
</cp:coreProperties>
</file>

<file path=docProps/thumbnail.jpeg>
</file>